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6577C-E1BF-44BF-913E-F50924CE31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D5DF-F7E0-4D27-9990-638D62097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E4F5D-9862-4B4C-8F28-D8A8D904D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AC5E8-3990-4512-A5CB-FB05B322BC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2057-9DB6-4D73-8D9B-C76394B6C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9747B-A62B-43FD-ACED-6324AAB60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CC52F-81DC-4EB3-ADF5-C0D955A36E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78F27-2782-45AF-A344-3987720BA4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3678-8329-4582-9B16-BEE046255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79B12-273C-4702-84BC-C60E513AA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7ECBE53-0AA6-45F6-94A0-175451E63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9D8C101-E955-4ADF-BB0B-2E463D236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97510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</a:rPr>
              <a:t>Unit 4</a:t>
            </a:r>
            <a:br>
              <a:rPr lang="en-US" b="1" dirty="0">
                <a:latin typeface="Times New Roman" pitchFamily="18" charset="0"/>
              </a:rPr>
            </a:br>
            <a:r>
              <a:rPr lang="en-US" b="1" dirty="0">
                <a:latin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</a:rPr>
            </a:br>
            <a:r>
              <a:rPr lang="en-US" b="1" dirty="0">
                <a:latin typeface="Times New Roman" pitchFamily="18" charset="0"/>
              </a:rPr>
              <a:t>The Importance of Listening in the Workplace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533400"/>
            <a:ext cx="47244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Aspects of Listening for Managerial Success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Listening before job interviews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 - interviewee’s perspective</a:t>
            </a:r>
          </a:p>
          <a:p>
            <a:r>
              <a:rPr lang="en-US" sz="2800">
                <a:latin typeface="Times New Roman" pitchFamily="18" charset="0"/>
              </a:rPr>
              <a:t>Listening during job interviews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 - interviewer and interviewee</a:t>
            </a:r>
          </a:p>
          <a:p>
            <a:r>
              <a:rPr lang="en-US" sz="2800">
                <a:latin typeface="Times New Roman" pitchFamily="18" charset="0"/>
              </a:rPr>
              <a:t>Industry-specific listening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 - service industry </a:t>
            </a:r>
          </a:p>
          <a:p>
            <a:endParaRPr lang="en-US" sz="2800">
              <a:latin typeface="Times New Roman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81000"/>
            <a:ext cx="54864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Aspects of Listening for Managerial Success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latin typeface="Times New Roman" pitchFamily="18" charset="0"/>
              </a:rPr>
              <a:t>Listening to customers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understanding needs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responding to complaints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believing the customer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thanking and apologizing to customers</a:t>
            </a:r>
          </a:p>
          <a:p>
            <a:r>
              <a:rPr lang="en-US" sz="2800">
                <a:latin typeface="Times New Roman" pitchFamily="18" charset="0"/>
              </a:rPr>
              <a:t>Listening to employees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upward and downward communication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constructive performance reviews</a:t>
            </a:r>
          </a:p>
          <a:p>
            <a:endParaRPr lang="en-US" sz="2800">
              <a:latin typeface="Times New Roman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 New Roman" pitchFamily="18" charset="0"/>
              </a:rPr>
              <a:t>Unit 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/>
          </a:p>
          <a:p>
            <a:pPr marL="609600" indent="-6096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What is listening?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Types of listening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Barriers to listening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Strategies for effective listening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latin typeface="Times New Roman" pitchFamily="18" charset="0"/>
              </a:rPr>
              <a:t>Listening for managerial success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                                         Types of Listening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sz="2800">
              <a:latin typeface="Times New Roman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sz="2800" b="1">
                <a:latin typeface="Times New Roman" pitchFamily="18" charset="0"/>
              </a:rPr>
              <a:t>Discriminative listening</a:t>
            </a:r>
            <a:r>
              <a:rPr lang="en-US" sz="2800">
                <a:latin typeface="Times New Roman" pitchFamily="18" charset="0"/>
              </a:rPr>
              <a:t> – differentiate between sounds of words</a:t>
            </a:r>
          </a:p>
          <a:p>
            <a:pPr marL="609600" indent="-609600">
              <a:buFontTx/>
              <a:buAutoNum type="arabicPeriod"/>
            </a:pPr>
            <a:r>
              <a:rPr lang="en-US" sz="2800" b="1">
                <a:latin typeface="Times New Roman" pitchFamily="18" charset="0"/>
              </a:rPr>
              <a:t>Comprehension listening</a:t>
            </a:r>
            <a:r>
              <a:rPr lang="en-US" sz="2800">
                <a:latin typeface="Times New Roman" pitchFamily="18" charset="0"/>
              </a:rPr>
              <a:t> – understand meanings of sounds</a:t>
            </a:r>
          </a:p>
          <a:p>
            <a:pPr marL="609600" indent="-609600">
              <a:buFontTx/>
              <a:buAutoNum type="arabicPeriod"/>
            </a:pPr>
            <a:r>
              <a:rPr lang="en-US" sz="2800" b="1">
                <a:latin typeface="Times New Roman" pitchFamily="18" charset="0"/>
              </a:rPr>
              <a:t>Evaluative listening</a:t>
            </a:r>
            <a:r>
              <a:rPr lang="en-US" sz="2800">
                <a:latin typeface="Times New Roman" pitchFamily="18" charset="0"/>
              </a:rPr>
              <a:t> – critically evaluate speaker’s words</a:t>
            </a:r>
          </a:p>
          <a:p>
            <a:pPr marL="609600" indent="-609600">
              <a:buFontTx/>
              <a:buAutoNum type="arabicPeriod"/>
            </a:pPr>
            <a:r>
              <a:rPr lang="en-US" sz="2800" b="1">
                <a:latin typeface="Times New Roman" pitchFamily="18" charset="0"/>
              </a:rPr>
              <a:t>Appreciative listening</a:t>
            </a:r>
            <a:r>
              <a:rPr lang="en-US" sz="2800">
                <a:latin typeface="Times New Roman" pitchFamily="18" charset="0"/>
              </a:rPr>
              <a:t> – pay heightened attention to selective information</a:t>
            </a:r>
          </a:p>
          <a:p>
            <a:pPr marL="609600" indent="-609600">
              <a:buFontTx/>
              <a:buAutoNum type="arabicPeriod"/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Times New Roman" pitchFamily="18" charset="0"/>
              </a:rPr>
              <a:t>                                      Types of Listening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2800">
              <a:latin typeface="Times New Roman" pitchFamily="18" charset="0"/>
            </a:endParaRPr>
          </a:p>
          <a:p>
            <a:pPr>
              <a:buFontTx/>
              <a:buNone/>
            </a:pPr>
            <a:endParaRPr lang="en-US" sz="280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5.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Empathetic listening</a:t>
            </a:r>
            <a:r>
              <a:rPr lang="en-US" sz="2800">
                <a:latin typeface="Times New Roman" pitchFamily="18" charset="0"/>
              </a:rPr>
              <a:t> – understand emotions behind words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6</a:t>
            </a:r>
            <a:r>
              <a:rPr lang="en-US" sz="2800">
                <a:latin typeface="Times New Roman" pitchFamily="18" charset="0"/>
              </a:rPr>
              <a:t>. </a:t>
            </a:r>
            <a:r>
              <a:rPr lang="en-US" sz="2800" b="1">
                <a:latin typeface="Times New Roman" pitchFamily="18" charset="0"/>
              </a:rPr>
              <a:t>Therapeutic listening</a:t>
            </a:r>
            <a:r>
              <a:rPr lang="en-US" sz="2800">
                <a:latin typeface="Times New Roman" pitchFamily="18" charset="0"/>
              </a:rPr>
              <a:t> – offer solutions to problems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7</a:t>
            </a:r>
            <a:r>
              <a:rPr lang="en-US" sz="2800">
                <a:latin typeface="Times New Roman" pitchFamily="18" charset="0"/>
              </a:rPr>
              <a:t>. </a:t>
            </a:r>
            <a:r>
              <a:rPr lang="en-US" sz="2800" b="1">
                <a:latin typeface="Times New Roman" pitchFamily="18" charset="0"/>
              </a:rPr>
              <a:t>Dialogic/Relational listening</a:t>
            </a:r>
            <a:r>
              <a:rPr lang="en-US" sz="2800">
                <a:latin typeface="Times New Roman" pitchFamily="18" charset="0"/>
              </a:rPr>
              <a:t> – exchange ideas with speaker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Times New Roman" pitchFamily="18" charset="0"/>
              </a:rPr>
              <a:t>                                  Barriers to Listening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Physiological barriers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- hearing/memory problems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- “speaker-listener” gap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Environmental barriers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 - physical distractions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 - information overload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Attitudinal barriers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 - preoccupations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 - ego problems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Times New Roman" pitchFamily="18" charset="0"/>
              </a:rPr>
              <a:t>                                      Barriers to Listening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Faulty assumptions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- communication depends on speaker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- listening is passive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- speakers control communication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Cultural barriers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- accents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- differences in values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Gender barriers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- differences in listening styles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457200"/>
            <a:ext cx="46482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Barriers to Listening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</a:rPr>
              <a:t>Lack of training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- listening should be developed</a:t>
            </a:r>
          </a:p>
          <a:p>
            <a:r>
              <a:rPr lang="en-US" sz="2800" b="1">
                <a:latin typeface="Times New Roman" pitchFamily="18" charset="0"/>
              </a:rPr>
              <a:t>Poor listening habits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faking attention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listening for facts vs. content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    - tuning off</a:t>
            </a:r>
          </a:p>
          <a:p>
            <a:pPr>
              <a:buFontTx/>
              <a:buNone/>
            </a:pP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274638"/>
            <a:ext cx="58674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How to Overcome Barriers to Listening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Create distraction free environment</a:t>
            </a:r>
          </a:p>
          <a:p>
            <a:r>
              <a:rPr lang="en-US" sz="2800">
                <a:latin typeface="Times New Roman" pitchFamily="18" charset="0"/>
              </a:rPr>
              <a:t>Make communication face-to-face </a:t>
            </a:r>
          </a:p>
          <a:p>
            <a:r>
              <a:rPr lang="en-US" sz="2800">
                <a:latin typeface="Times New Roman" pitchFamily="18" charset="0"/>
              </a:rPr>
              <a:t>Show positive attitude and open mindedness</a:t>
            </a:r>
          </a:p>
          <a:p>
            <a:r>
              <a:rPr lang="en-US" sz="2800">
                <a:latin typeface="Times New Roman" pitchFamily="18" charset="0"/>
              </a:rPr>
              <a:t>Use non-verbal cues while listening</a:t>
            </a:r>
          </a:p>
          <a:p>
            <a:r>
              <a:rPr lang="en-US" sz="2800">
                <a:latin typeface="Times New Roman" pitchFamily="18" charset="0"/>
              </a:rPr>
              <a:t>Exchange ideas with speaker</a:t>
            </a: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74638"/>
            <a:ext cx="60198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How to Overcome Barriers to Listening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28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Listen fully before speaking</a:t>
            </a:r>
          </a:p>
          <a:p>
            <a:r>
              <a:rPr lang="en-US" sz="2800">
                <a:latin typeface="Times New Roman" pitchFamily="18" charset="0"/>
              </a:rPr>
              <a:t>Use “speaker-listener” gap to note and review ideas</a:t>
            </a:r>
          </a:p>
          <a:p>
            <a:r>
              <a:rPr lang="en-US" sz="2800">
                <a:latin typeface="Times New Roman" pitchFamily="18" charset="0"/>
              </a:rPr>
              <a:t>Listen for non-verbal messages</a:t>
            </a:r>
          </a:p>
          <a:p>
            <a:r>
              <a:rPr lang="en-US" sz="2800">
                <a:latin typeface="Times New Roman" pitchFamily="18" charset="0"/>
              </a:rPr>
              <a:t>Focus on content vs. delivery</a:t>
            </a:r>
          </a:p>
          <a:p>
            <a:r>
              <a:rPr lang="en-US" sz="2800">
                <a:latin typeface="Times New Roman" pitchFamily="18" charset="0"/>
              </a:rPr>
              <a:t>Ask questions of yourself</a:t>
            </a: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4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</TotalTime>
  <Words>369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Module</vt:lpstr>
      <vt:lpstr>Unit 4  The Importance of Listening in the Workplace</vt:lpstr>
      <vt:lpstr>Unit Outline</vt:lpstr>
      <vt:lpstr>                                         Types of Listening</vt:lpstr>
      <vt:lpstr>                                      Types of Listening</vt:lpstr>
      <vt:lpstr>                                  Barriers to Listening</vt:lpstr>
      <vt:lpstr>                                      Barriers to Listening</vt:lpstr>
      <vt:lpstr>Barriers to Listening</vt:lpstr>
      <vt:lpstr>How to Overcome Barriers to Listening</vt:lpstr>
      <vt:lpstr>How to Overcome Barriers to Listening</vt:lpstr>
      <vt:lpstr>Aspects of Listening for Managerial Success</vt:lpstr>
      <vt:lpstr>Aspects of Listening for Managerial Success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vimalap</dc:creator>
  <cp:lastModifiedBy>parita</cp:lastModifiedBy>
  <cp:revision>6</cp:revision>
  <dcterms:created xsi:type="dcterms:W3CDTF">2008-07-21T07:11:08Z</dcterms:created>
  <dcterms:modified xsi:type="dcterms:W3CDTF">2010-04-11T04:38:55Z</dcterms:modified>
</cp:coreProperties>
</file>